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36" r:id="rId2"/>
    <p:sldId id="297" r:id="rId3"/>
    <p:sldId id="320" r:id="rId4"/>
    <p:sldId id="319" r:id="rId5"/>
    <p:sldId id="352" r:id="rId6"/>
    <p:sldId id="337" r:id="rId7"/>
    <p:sldId id="333" r:id="rId8"/>
    <p:sldId id="335" r:id="rId9"/>
    <p:sldId id="334" r:id="rId10"/>
    <p:sldId id="331" r:id="rId11"/>
    <p:sldId id="341" r:id="rId12"/>
    <p:sldId id="345" r:id="rId13"/>
    <p:sldId id="346" r:id="rId14"/>
    <p:sldId id="347" r:id="rId15"/>
    <p:sldId id="344" r:id="rId16"/>
    <p:sldId id="343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F00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78" autoAdjust="0"/>
    <p:restoredTop sz="94603" autoAdjust="0"/>
  </p:normalViewPr>
  <p:slideViewPr>
    <p:cSldViewPr>
      <p:cViewPr varScale="1">
        <p:scale>
          <a:sx n="127" d="100"/>
          <a:sy n="127" d="100"/>
        </p:scale>
        <p:origin x="150" y="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2F371EE-54AB-41A6-92A6-01175E5B47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3884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E75B4-D877-4234-A234-843135BBE1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931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40818-AE9D-4320-B07D-66F2CC7D1C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05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5FDFF-2321-4D26-ACF4-908B4D00E9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17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55D40-047A-47D9-80AB-E518D265A3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97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EF305-1D37-4B8B-9010-738D6AA032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51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144FC-C047-423C-A9CB-9F086BE03C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204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848B2-83E6-4E5D-B67E-2B93DAC037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49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A3EB4-E299-45ED-B574-40893798B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908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A83A7-4911-4895-A3A5-9138F71C65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65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619BD-C4F3-4604-BA20-2D86E09B4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259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67D41-EA3C-4A96-A62D-4E15800727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59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5A1AAC3-C5B7-4087-8275-94C69F97BB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tiff"/><Relationship Id="rId5" Type="http://schemas.openxmlformats.org/officeDocument/2006/relationships/image" Target="../media/image20.wmf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5.tif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png"/><Relationship Id="rId5" Type="http://schemas.openxmlformats.org/officeDocument/2006/relationships/image" Target="../media/image24.wmf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iff"/><Relationship Id="rId3" Type="http://schemas.openxmlformats.org/officeDocument/2006/relationships/image" Target="../media/image25.png"/><Relationship Id="rId7" Type="http://schemas.openxmlformats.org/officeDocument/2006/relationships/image" Target="../media/image27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6.emf"/><Relationship Id="rId4" Type="http://schemas.openxmlformats.org/officeDocument/2006/relationships/image" Target="../media/image2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tiff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7.jpeg"/><Relationship Id="rId4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f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iff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tiff"/><Relationship Id="rId5" Type="http://schemas.openxmlformats.org/officeDocument/2006/relationships/image" Target="../media/image17.w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2" r="52682"/>
          <a:stretch>
            <a:fillRect/>
          </a:stretch>
        </p:blipFill>
        <p:spPr bwMode="auto">
          <a:xfrm>
            <a:off x="457200" y="381000"/>
            <a:ext cx="8229600" cy="626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04800" y="3200400"/>
            <a:ext cx="17526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 rot="-487806">
            <a:off x="3733800" y="5943600"/>
            <a:ext cx="17526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Goldman-Hodgkin-Katz eqn.</a:t>
            </a:r>
          </a:p>
        </p:txBody>
      </p:sp>
      <p:graphicFrame>
        <p:nvGraphicFramePr>
          <p:cNvPr id="10243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685800" y="3429000"/>
          <a:ext cx="4694238" cy="212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19300" imgH="914400" progId="Equation.3">
                  <p:embed/>
                </p:oleObj>
              </mc:Choice>
              <mc:Fallback>
                <p:oleObj name="Equation" r:id="rId2" imgW="2019300" imgH="914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429000"/>
                        <a:ext cx="4694238" cy="212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627063" y="1219200"/>
          <a:ext cx="746125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81400" imgH="914400" progId="Equation.3">
                  <p:embed/>
                </p:oleObj>
              </mc:Choice>
              <mc:Fallback>
                <p:oleObj name="Equation" r:id="rId4" imgW="3581400" imgH="914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1219200"/>
                        <a:ext cx="746125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TextBox 1"/>
          <p:cNvSpPr txBox="1">
            <a:spLocks noChangeArrowheads="1"/>
          </p:cNvSpPr>
          <p:nvPr/>
        </p:nvSpPr>
        <p:spPr bwMode="auto">
          <a:xfrm>
            <a:off x="5486400" y="4267200"/>
            <a:ext cx="3109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P dependent on D, L, </a:t>
            </a:r>
            <a:r>
              <a:rPr lang="en-US" altLang="en-US" sz="2400">
                <a:sym typeface="Symbol" pitchFamily="18" charset="2"/>
              </a:rPr>
              <a:t>,</a:t>
            </a:r>
          </a:p>
        </p:txBody>
      </p:sp>
      <p:pic>
        <p:nvPicPr>
          <p:cNvPr id="3" name="Picture 2" descr="A math equations on a white background&#10;&#10;Description automatically generated">
            <a:extLst>
              <a:ext uri="{FF2B5EF4-FFF2-40B4-BE49-F238E27FC236}">
                <a16:creationId xmlns:a16="http://schemas.microsoft.com/office/drawing/2014/main" id="{BF8FB8EC-0E64-AD15-4A64-DD4F7A8EF7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6D94206-BE49-DEC8-BB17-0BF372C22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76200"/>
            <a:ext cx="7543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44"/>
          <a:stretch/>
        </p:blipFill>
        <p:spPr bwMode="auto">
          <a:xfrm>
            <a:off x="44679" y="2676236"/>
            <a:ext cx="4537712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0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28600"/>
            <a:ext cx="4686300" cy="6324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457200"/>
            <a:ext cx="3810000" cy="5638800"/>
          </a:xfrm>
        </p:spPr>
        <p:txBody>
          <a:bodyPr/>
          <a:lstStyle/>
          <a:p>
            <a:pPr eaLnBrk="1" hangingPunct="1"/>
            <a:r>
              <a:rPr lang="en-US" altLang="en-US"/>
              <a:t>Generation of a membrane voltage does not result in large-scale changes in ion concentration.</a:t>
            </a:r>
          </a:p>
          <a:p>
            <a:pPr eaLnBrk="1" hangingPunct="1"/>
            <a:r>
              <a:rPr lang="en-US" altLang="en-US"/>
              <a:t>Charge imbalance is localized to thin region near cell membrane</a:t>
            </a:r>
          </a:p>
        </p:txBody>
      </p:sp>
    </p:spTree>
    <p:extLst>
      <p:ext uri="{BB962C8B-B14F-4D97-AF65-F5344CB8AC3E}">
        <p14:creationId xmlns:p14="http://schemas.microsoft.com/office/powerpoint/2010/main" val="1984352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How thick is the charge separation layer?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1066006" y="4724400"/>
            <a:ext cx="76200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  <a:buFontTx/>
              <a:buNone/>
            </a:pPr>
            <a:r>
              <a:rPr lang="en-US" altLang="en-US" sz="2400" dirty="0">
                <a:latin typeface="Arial" charset="0"/>
              </a:rPr>
              <a:t>Poisson-Boltzmann equation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 dirty="0">
                <a:latin typeface="Arial" charset="0"/>
              </a:rPr>
              <a:t>Poisson: charge distribution determines potential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 dirty="0">
                <a:latin typeface="Arial" charset="0"/>
              </a:rPr>
              <a:t>Boltzmann: potential determines charge distribution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 dirty="0">
                <a:latin typeface="Arial" charset="0"/>
              </a:rPr>
              <a:t>solve simultaneously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616D301C-55B3-287A-C95D-28358775E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349166"/>
            <a:ext cx="1219200" cy="329903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surface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BC1964E1-327A-0CA6-7765-5B68ED54F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458242"/>
            <a:ext cx="32215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latin typeface="Symbol" pitchFamily="18" charset="2"/>
              </a:rPr>
              <a:t>s</a:t>
            </a:r>
            <a:r>
              <a:rPr lang="en-US" altLang="en-US" sz="24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en-US" sz="2400" dirty="0"/>
              <a:t> = area charge density</a:t>
            </a: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5C444E94-44CD-54C1-9B33-C14A00D1B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8392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06336453-A10C-40BD-484F-0DA74472D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202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6" name="Text Box 11">
            <a:extLst>
              <a:ext uri="{FF2B5EF4-FFF2-40B4-BE49-F238E27FC236}">
                <a16:creationId xmlns:a16="http://schemas.microsoft.com/office/drawing/2014/main" id="{237CF255-0A39-BB95-7BDB-4B0224B21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4488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7" name="Text Box 12">
            <a:extLst>
              <a:ext uri="{FF2B5EF4-FFF2-40B4-BE49-F238E27FC236}">
                <a16:creationId xmlns:a16="http://schemas.microsoft.com/office/drawing/2014/main" id="{EBAE501D-346A-4580-839F-CDFCE7F4F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9822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1490D2E4-70A6-2A9B-8AC2-8906D6DE8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35156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64DA5BA2-E5F1-A74E-5119-044703AF4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0490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10" name="Line 15">
            <a:extLst>
              <a:ext uri="{FF2B5EF4-FFF2-40B4-BE49-F238E27FC236}">
                <a16:creationId xmlns:a16="http://schemas.microsoft.com/office/drawing/2014/main" id="{AE28B9AE-2D6B-59EC-06CA-C4A2D3608E3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3744242"/>
            <a:ext cx="304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16">
            <a:extLst>
              <a:ext uri="{FF2B5EF4-FFF2-40B4-BE49-F238E27FC236}">
                <a16:creationId xmlns:a16="http://schemas.microsoft.com/office/drawing/2014/main" id="{FFAD2E42-9ABF-02B6-33AE-D414CFB28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925" y="3480717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x</a:t>
            </a:r>
          </a:p>
        </p:txBody>
      </p:sp>
      <p:sp>
        <p:nvSpPr>
          <p:cNvPr id="12" name="Text Box 17">
            <a:extLst>
              <a:ext uri="{FF2B5EF4-FFF2-40B4-BE49-F238E27FC236}">
                <a16:creationId xmlns:a16="http://schemas.microsoft.com/office/drawing/2014/main" id="{D5F130C2-C721-E217-4647-C0615D94D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3210842"/>
            <a:ext cx="788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c</a:t>
            </a:r>
            <a:r>
              <a:rPr lang="en-US" altLang="en-US" sz="2400" baseline="-25000"/>
              <a:t>+</a:t>
            </a:r>
            <a:r>
              <a:rPr lang="en-US" altLang="en-US" sz="2400"/>
              <a:t>(x)</a:t>
            </a:r>
          </a:p>
        </p:txBody>
      </p:sp>
      <p:sp>
        <p:nvSpPr>
          <p:cNvPr id="13" name="Text Box 18">
            <a:extLst>
              <a:ext uri="{FF2B5EF4-FFF2-40B4-BE49-F238E27FC236}">
                <a16:creationId xmlns:a16="http://schemas.microsoft.com/office/drawing/2014/main" id="{5A582395-D5A1-0956-6689-732B5C3325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296442"/>
            <a:ext cx="35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+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C8BB3B15-99FA-EEC5-B6E4-716608A11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2906042"/>
            <a:ext cx="35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+</a:t>
            </a:r>
          </a:p>
        </p:txBody>
      </p:sp>
      <p:sp>
        <p:nvSpPr>
          <p:cNvPr id="15" name="Text Box 20">
            <a:extLst>
              <a:ext uri="{FF2B5EF4-FFF2-40B4-BE49-F238E27FC236}">
                <a16:creationId xmlns:a16="http://schemas.microsoft.com/office/drawing/2014/main" id="{F61AA728-6674-C1EC-AC33-CEB6AE32E3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2448842"/>
            <a:ext cx="35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+</a:t>
            </a:r>
          </a:p>
        </p:txBody>
      </p:sp>
      <p:sp>
        <p:nvSpPr>
          <p:cNvPr id="16" name="Text Box 21">
            <a:extLst>
              <a:ext uri="{FF2B5EF4-FFF2-40B4-BE49-F238E27FC236}">
                <a16:creationId xmlns:a16="http://schemas.microsoft.com/office/drawing/2014/main" id="{8E85149D-5643-08D6-574C-A5643250D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3058442"/>
            <a:ext cx="35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+</a:t>
            </a:r>
          </a:p>
        </p:txBody>
      </p:sp>
      <p:sp>
        <p:nvSpPr>
          <p:cNvPr id="17" name="Text Box 22">
            <a:extLst>
              <a:ext uri="{FF2B5EF4-FFF2-40B4-BE49-F238E27FC236}">
                <a16:creationId xmlns:a16="http://schemas.microsoft.com/office/drawing/2014/main" id="{24A5F496-B95C-2F6C-E42B-3F95438A9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2677442"/>
            <a:ext cx="35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+</a:t>
            </a:r>
          </a:p>
        </p:txBody>
      </p:sp>
      <p:sp>
        <p:nvSpPr>
          <p:cNvPr id="18" name="Text Box 23">
            <a:extLst>
              <a:ext uri="{FF2B5EF4-FFF2-40B4-BE49-F238E27FC236}">
                <a16:creationId xmlns:a16="http://schemas.microsoft.com/office/drawing/2014/main" id="{4D1D06D0-5255-A3A6-524B-330F172FC6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2601242"/>
            <a:ext cx="35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+</a:t>
            </a:r>
          </a:p>
        </p:txBody>
      </p:sp>
      <p:sp>
        <p:nvSpPr>
          <p:cNvPr id="19" name="Text Box 24">
            <a:extLst>
              <a:ext uri="{FF2B5EF4-FFF2-40B4-BE49-F238E27FC236}">
                <a16:creationId xmlns:a16="http://schemas.microsoft.com/office/drawing/2014/main" id="{E1B587E8-7F78-02C4-A94D-65EF577C1A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2982242"/>
            <a:ext cx="35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+</a:t>
            </a:r>
          </a:p>
        </p:txBody>
      </p:sp>
      <p:sp>
        <p:nvSpPr>
          <p:cNvPr id="20" name="Text Box 25">
            <a:extLst>
              <a:ext uri="{FF2B5EF4-FFF2-40B4-BE49-F238E27FC236}">
                <a16:creationId xmlns:a16="http://schemas.microsoft.com/office/drawing/2014/main" id="{7942E358-EBC8-E364-3793-8A588AE99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3972842"/>
            <a:ext cx="76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V(x)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E96A697-D996-A6FB-2662-071539A9E0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795265"/>
              </p:ext>
            </p:extLst>
          </p:nvPr>
        </p:nvGraphicFramePr>
        <p:xfrm>
          <a:off x="5515424" y="1115440"/>
          <a:ext cx="3200399" cy="1098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95280" imgH="444240" progId="Equation.3">
                  <p:embed/>
                </p:oleObj>
              </mc:Choice>
              <mc:Fallback>
                <p:oleObj name="Equation" r:id="rId2" imgW="1295280" imgH="444240" progId="Equation.3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5424" y="1115440"/>
                        <a:ext cx="3200399" cy="10981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5AEEC78-B6C2-65E4-1448-D65EA14E40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996179"/>
              </p:ext>
            </p:extLst>
          </p:nvPr>
        </p:nvGraphicFramePr>
        <p:xfrm>
          <a:off x="6452347" y="2448842"/>
          <a:ext cx="1725706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8400" imgH="431640" progId="Equation.3">
                  <p:embed/>
                </p:oleObj>
              </mc:Choice>
              <mc:Fallback>
                <p:oleObj name="Equation" r:id="rId4" imgW="698400" imgH="431640" progId="Equation.3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2347" y="2448842"/>
                        <a:ext cx="1725706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0F2AC1E-EDC9-C3DA-18A9-AB90CDEC5125}"/>
                  </a:ext>
                </a:extLst>
              </p:cNvPr>
              <p:cNvSpPr txBox="1"/>
              <p:nvPr/>
            </p:nvSpPr>
            <p:spPr>
              <a:xfrm>
                <a:off x="6215518" y="3605959"/>
                <a:ext cx="2164439" cy="10384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</a:rPr>
                            <m:t>B</m:t>
                          </m:r>
                        </m:sub>
                      </m:sSub>
                      <m:r>
                        <a:rPr lang="en-US" sz="2800" i="0" smtClean="0">
                          <a:latin typeface="Cambria Math"/>
                          <a:ea typeface="Cambria Math"/>
                        </a:rPr>
                        <m:t>≡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q</m:t>
                              </m:r>
                            </m:e>
                            <m:sup>
                              <m: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0" smtClean="0"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  <a:ea typeface="Cambria Math"/>
                            </a:rPr>
                            <m:t>πε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k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B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  <a:ea typeface="Cambria Math"/>
                            </a:rPr>
                            <m:t>T</m:t>
                          </m:r>
                        </m:den>
                      </m:f>
                    </m:oMath>
                  </m:oMathPara>
                </a14:m>
                <a:endParaRPr lang="en-US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0F2AC1E-EDC9-C3DA-18A9-AB90CDEC51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5518" y="3605959"/>
                <a:ext cx="2164439" cy="103842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>
            <a:extLst>
              <a:ext uri="{FF2B5EF4-FFF2-40B4-BE49-F238E27FC236}">
                <a16:creationId xmlns:a16="http://schemas.microsoft.com/office/drawing/2014/main" id="{42DB8B48-25ED-D625-C0A6-913456FE18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pPr eaLnBrk="1" hangingPunct="1"/>
            <a:r>
              <a:rPr lang="en-US" altLang="en-US" sz="4000"/>
              <a:t>How thick is the charge separation layer?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15" name="Rectangle 4"/>
              <p:cNvSpPr>
                <a:spLocks noChangeArrowheads="1"/>
              </p:cNvSpPr>
              <p:nvPr/>
            </p:nvSpPr>
            <p:spPr bwMode="auto">
              <a:xfrm>
                <a:off x="1066006" y="4724400"/>
                <a:ext cx="7620000" cy="1981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marL="342900" indent="-342900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buClr>
                    <a:srgbClr val="003399"/>
                  </a:buClr>
                  <a:buSzPct val="125000"/>
                  <a:buFontTx/>
                  <a:buNone/>
                </a:pPr>
                <a:r>
                  <a:rPr lang="en-US" altLang="en-US" sz="2400" dirty="0">
                    <a:latin typeface="Arial" charset="0"/>
                  </a:rPr>
                  <a:t>Mix of positive and negative, mobile ions in solution</a:t>
                </a:r>
              </a:p>
              <a:p>
                <a:pPr eaLnBrk="1" hangingPunct="1">
                  <a:lnSpc>
                    <a:spcPct val="90000"/>
                  </a:lnSpc>
                  <a:buClr>
                    <a:srgbClr val="003399"/>
                  </a:buClr>
                  <a:buSzPct val="125000"/>
                </a:pPr>
                <a14:m>
                  <m:oMath xmlns:m="http://schemas.openxmlformats.org/officeDocument/2006/math">
                    <m:acc>
                      <m:accPr>
                        <m:chr m:val="̄"/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</m:acc>
                  </m:oMath>
                </a14:m>
                <a:r>
                  <a:rPr lang="en-US" altLang="en-US" sz="2400" dirty="0">
                    <a:latin typeface="Arial" charset="0"/>
                  </a:rPr>
                  <a:t>: Debye-</a:t>
                </a:r>
                <a:r>
                  <a:rPr lang="en-US" altLang="en-US" sz="2400" dirty="0" err="1">
                    <a:latin typeface="Arial" charset="0"/>
                  </a:rPr>
                  <a:t>Huckel</a:t>
                </a:r>
                <a:r>
                  <a:rPr lang="en-US" altLang="en-US" sz="2400" dirty="0">
                    <a:latin typeface="Arial" charset="0"/>
                  </a:rPr>
                  <a:t> form for voltage, for small x.</a:t>
                </a:r>
              </a:p>
              <a:p>
                <a:pPr eaLnBrk="1" hangingPunct="1">
                  <a:lnSpc>
                    <a:spcPct val="90000"/>
                  </a:lnSpc>
                  <a:buClr>
                    <a:srgbClr val="003399"/>
                  </a:buClr>
                  <a:buSzPct val="125000"/>
                </a:pPr>
                <a:r>
                  <a:rPr lang="en-US" altLang="en-US" sz="2400" dirty="0">
                    <a:latin typeface="Arial" charset="0"/>
                  </a:rPr>
                  <a:t>Boltzmann: concentration drops exponentially with </a:t>
                </a:r>
                <a14:m>
                  <m:oMath xmlns:m="http://schemas.openxmlformats.org/officeDocument/2006/math">
                    <m:acc>
                      <m:accPr>
                        <m:chr m:val="̄"/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</m:acc>
                  </m:oMath>
                </a14:m>
                <a:endParaRPr lang="en-US" sz="2400" dirty="0">
                  <a:effectLst/>
                  <a:latin typeface="Arial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90000"/>
                  </a:lnSpc>
                  <a:buClr>
                    <a:srgbClr val="003399"/>
                  </a:buClr>
                  <a:buSzPct val="125000"/>
                </a:pPr>
                <a:r>
                  <a:rPr lang="en-US" sz="2400" dirty="0">
                    <a:effectLst/>
                    <a:latin typeface="Arial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Charged surface is screened over a few </a:t>
                </a:r>
                <a:r>
                  <a:rPr lang="en-US" sz="2400" dirty="0" err="1">
                    <a:effectLst/>
                    <a:latin typeface="Arial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1600" dirty="0" err="1">
                    <a:effectLst/>
                    <a:latin typeface="Arial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en-US" sz="1600" dirty="0">
                  <a:effectLst/>
                  <a:latin typeface="Arial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90000"/>
                  </a:lnSpc>
                  <a:buClr>
                    <a:srgbClr val="003399"/>
                  </a:buClr>
                  <a:buSzPct val="125000"/>
                </a:pPr>
                <a:r>
                  <a:rPr lang="en-US" sz="2400" dirty="0" err="1">
                    <a:effectLst/>
                    <a:latin typeface="Arial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1600" dirty="0" err="1">
                    <a:effectLst/>
                    <a:latin typeface="Arial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400" dirty="0">
                    <a:effectLst/>
                    <a:latin typeface="Arial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for 0.2M monovalent salt, body temp, ~ 0.7 nm</a:t>
                </a:r>
              </a:p>
              <a:p>
                <a:pPr eaLnBrk="1" hangingPunct="1">
                  <a:lnSpc>
                    <a:spcPct val="90000"/>
                  </a:lnSpc>
                  <a:buClr>
                    <a:srgbClr val="003399"/>
                  </a:buClr>
                  <a:buSzPct val="125000"/>
                </a:pPr>
                <a:endParaRPr lang="en-US" sz="2400" dirty="0">
                  <a:effectLst/>
                  <a:latin typeface="Arial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90000"/>
                  </a:lnSpc>
                  <a:buClr>
                    <a:srgbClr val="003399"/>
                  </a:buClr>
                  <a:buSzPct val="125000"/>
                </a:pPr>
                <a:endParaRPr lang="en-US" altLang="en-US" sz="2400" dirty="0">
                  <a:latin typeface="Arial" charset="0"/>
                </a:endParaRPr>
              </a:p>
            </p:txBody>
          </p:sp>
        </mc:Choice>
        <mc:Fallback xmlns="">
          <p:sp>
            <p:nvSpPr>
              <p:cNvPr id="1331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66006" y="4724400"/>
                <a:ext cx="7620000" cy="1981200"/>
              </a:xfrm>
              <a:prstGeom prst="rect">
                <a:avLst/>
              </a:prstGeom>
              <a:blipFill>
                <a:blip r:embed="rId3"/>
                <a:stretch>
                  <a:fillRect l="-1680" t="-4000" r="-320" b="-1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6">
            <a:extLst>
              <a:ext uri="{FF2B5EF4-FFF2-40B4-BE49-F238E27FC236}">
                <a16:creationId xmlns:a16="http://schemas.microsoft.com/office/drawing/2014/main" id="{616D301C-55B3-287A-C95D-28358775E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349166"/>
            <a:ext cx="1219200" cy="329903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surface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BC1964E1-327A-0CA6-7765-5B68ED54F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458242"/>
            <a:ext cx="32215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latin typeface="Symbol" pitchFamily="18" charset="2"/>
              </a:rPr>
              <a:t>s</a:t>
            </a:r>
            <a:r>
              <a:rPr lang="en-US" altLang="en-US" sz="24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en-US" sz="2400" dirty="0"/>
              <a:t> = area charge density</a:t>
            </a: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5C444E94-44CD-54C1-9B33-C14A00D1B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8392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06336453-A10C-40BD-484F-0DA74472D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202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6" name="Text Box 11">
            <a:extLst>
              <a:ext uri="{FF2B5EF4-FFF2-40B4-BE49-F238E27FC236}">
                <a16:creationId xmlns:a16="http://schemas.microsoft.com/office/drawing/2014/main" id="{237CF255-0A39-BB95-7BDB-4B0224B21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4488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7" name="Text Box 12">
            <a:extLst>
              <a:ext uri="{FF2B5EF4-FFF2-40B4-BE49-F238E27FC236}">
                <a16:creationId xmlns:a16="http://schemas.microsoft.com/office/drawing/2014/main" id="{EBAE501D-346A-4580-839F-CDFCE7F4F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9822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1490D2E4-70A6-2A9B-8AC2-8906D6DE8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35156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64DA5BA2-E5F1-A74E-5119-044703AF4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049042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-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0F2AC1E-EDC9-C3DA-18A9-AB90CDEC5125}"/>
                  </a:ext>
                </a:extLst>
              </p:cNvPr>
              <p:cNvSpPr txBox="1"/>
              <p:nvPr/>
            </p:nvSpPr>
            <p:spPr>
              <a:xfrm>
                <a:off x="6215518" y="3605959"/>
                <a:ext cx="2164439" cy="10384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</a:rPr>
                            <m:t>B</m:t>
                          </m:r>
                        </m:sub>
                      </m:sSub>
                      <m:r>
                        <a:rPr lang="en-US" sz="2800" i="0" smtClean="0">
                          <a:latin typeface="Cambria Math"/>
                          <a:ea typeface="Cambria Math"/>
                        </a:rPr>
                        <m:t>≡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q</m:t>
                              </m:r>
                            </m:e>
                            <m:sup>
                              <m: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0" smtClean="0"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  <a:ea typeface="Cambria Math"/>
                            </a:rPr>
                            <m:t>πε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k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B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  <a:ea typeface="Cambria Math"/>
                            </a:rPr>
                            <m:t>T</m:t>
                          </m:r>
                        </m:den>
                      </m:f>
                    </m:oMath>
                  </m:oMathPara>
                </a14:m>
                <a:endParaRPr lang="en-US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0F2AC1E-EDC9-C3DA-18A9-AB90CDEC51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5518" y="3605959"/>
                <a:ext cx="2164439" cy="10384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321" name="Group 13320">
            <a:extLst>
              <a:ext uri="{FF2B5EF4-FFF2-40B4-BE49-F238E27FC236}">
                <a16:creationId xmlns:a16="http://schemas.microsoft.com/office/drawing/2014/main" id="{DBC39716-53FD-73B8-3744-7EA0B19E30CF}"/>
              </a:ext>
            </a:extLst>
          </p:cNvPr>
          <p:cNvGrpSpPr/>
          <p:nvPr/>
        </p:nvGrpSpPr>
        <p:grpSpPr>
          <a:xfrm>
            <a:off x="1751461" y="2533098"/>
            <a:ext cx="2893017" cy="1791804"/>
            <a:chOff x="3964983" y="1886502"/>
            <a:chExt cx="2893017" cy="1791804"/>
          </a:xfrm>
        </p:grpSpPr>
        <p:sp>
          <p:nvSpPr>
            <p:cNvPr id="13322" name="Line 12">
              <a:extLst>
                <a:ext uri="{FF2B5EF4-FFF2-40B4-BE49-F238E27FC236}">
                  <a16:creationId xmlns:a16="http://schemas.microsoft.com/office/drawing/2014/main" id="{DE541A08-31ED-EE4F-B595-975847EFB9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4983" y="3102369"/>
              <a:ext cx="25597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3" name="Text Box 13">
              <a:extLst>
                <a:ext uri="{FF2B5EF4-FFF2-40B4-BE49-F238E27FC236}">
                  <a16:creationId xmlns:a16="http://schemas.microsoft.com/office/drawing/2014/main" id="{65D5B3FA-C519-4F99-ED7D-016585DDE4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75364" y="2881060"/>
              <a:ext cx="282636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x</a:t>
              </a:r>
            </a:p>
          </p:txBody>
        </p:sp>
        <p:sp>
          <p:nvSpPr>
            <p:cNvPr id="13324" name="Text Box 14">
              <a:extLst>
                <a:ext uri="{FF2B5EF4-FFF2-40B4-BE49-F238E27FC236}">
                  <a16:creationId xmlns:a16="http://schemas.microsoft.com/office/drawing/2014/main" id="{6F7844C0-5253-B5E1-6856-2534564468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08836" y="2654418"/>
              <a:ext cx="1259863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 dirty="0"/>
                <a:t>c</a:t>
              </a:r>
              <a:r>
                <a:rPr lang="en-US" altLang="en-US" sz="2400" baseline="-25000" dirty="0"/>
                <a:t>+</a:t>
              </a:r>
              <a:r>
                <a:rPr lang="en-US" altLang="en-US" sz="2400" dirty="0"/>
                <a:t>(x), c</a:t>
              </a:r>
              <a:r>
                <a:rPr lang="en-US" altLang="en-US" sz="2400" baseline="-25000" dirty="0"/>
                <a:t>-</a:t>
              </a:r>
              <a:r>
                <a:rPr lang="en-US" altLang="en-US" sz="2400" dirty="0"/>
                <a:t>(x)</a:t>
              </a:r>
            </a:p>
          </p:txBody>
        </p:sp>
        <p:sp>
          <p:nvSpPr>
            <p:cNvPr id="13325" name="Text Box 15">
              <a:extLst>
                <a:ext uri="{FF2B5EF4-FFF2-40B4-BE49-F238E27FC236}">
                  <a16:creationId xmlns:a16="http://schemas.microsoft.com/office/drawing/2014/main" id="{B168C357-2B9E-83F3-E90B-54F6423388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8976" y="1886502"/>
              <a:ext cx="29863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+</a:t>
              </a:r>
            </a:p>
          </p:txBody>
        </p:sp>
        <p:sp>
          <p:nvSpPr>
            <p:cNvPr id="13326" name="Text Box 16">
              <a:extLst>
                <a:ext uri="{FF2B5EF4-FFF2-40B4-BE49-F238E27FC236}">
                  <a16:creationId xmlns:a16="http://schemas.microsoft.com/office/drawing/2014/main" id="{62FF7968-E3F3-5E3E-0A8B-3F8C36F548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0955" y="2398446"/>
              <a:ext cx="29863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+</a:t>
              </a:r>
            </a:p>
          </p:txBody>
        </p:sp>
        <p:sp>
          <p:nvSpPr>
            <p:cNvPr id="13327" name="Text Box 17">
              <a:extLst>
                <a:ext uri="{FF2B5EF4-FFF2-40B4-BE49-F238E27FC236}">
                  <a16:creationId xmlns:a16="http://schemas.microsoft.com/office/drawing/2014/main" id="{8EDD9DCA-5A94-A7D1-1902-C9250C45F6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6927" y="2014488"/>
              <a:ext cx="29863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+</a:t>
              </a:r>
            </a:p>
          </p:txBody>
        </p:sp>
        <p:sp>
          <p:nvSpPr>
            <p:cNvPr id="13328" name="Text Box 18">
              <a:extLst>
                <a:ext uri="{FF2B5EF4-FFF2-40B4-BE49-F238E27FC236}">
                  <a16:creationId xmlns:a16="http://schemas.microsoft.com/office/drawing/2014/main" id="{887BE7E8-4656-BAD6-5322-28B4147F93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8976" y="2526432"/>
              <a:ext cx="29863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+</a:t>
              </a:r>
            </a:p>
          </p:txBody>
        </p:sp>
        <p:sp>
          <p:nvSpPr>
            <p:cNvPr id="13329" name="Text Box 19">
              <a:extLst>
                <a:ext uri="{FF2B5EF4-FFF2-40B4-BE49-F238E27FC236}">
                  <a16:creationId xmlns:a16="http://schemas.microsoft.com/office/drawing/2014/main" id="{6E62F865-6A44-081A-9081-F2660E2976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2864" y="2206467"/>
              <a:ext cx="29863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+</a:t>
              </a:r>
            </a:p>
          </p:txBody>
        </p:sp>
        <p:sp>
          <p:nvSpPr>
            <p:cNvPr id="13330" name="Text Box 20">
              <a:extLst>
                <a:ext uri="{FF2B5EF4-FFF2-40B4-BE49-F238E27FC236}">
                  <a16:creationId xmlns:a16="http://schemas.microsoft.com/office/drawing/2014/main" id="{B09DA801-71CB-F6CA-0AD8-C834AD8131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92794" y="2142474"/>
              <a:ext cx="29863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+</a:t>
              </a:r>
            </a:p>
          </p:txBody>
        </p:sp>
        <p:sp>
          <p:nvSpPr>
            <p:cNvPr id="13331" name="Text Box 21">
              <a:extLst>
                <a:ext uri="{FF2B5EF4-FFF2-40B4-BE49-F238E27FC236}">
                  <a16:creationId xmlns:a16="http://schemas.microsoft.com/office/drawing/2014/main" id="{B42FC0D7-D3F7-DDA6-601B-1A97000A8F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0237" y="2468256"/>
              <a:ext cx="29863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+</a:t>
              </a:r>
            </a:p>
          </p:txBody>
        </p:sp>
        <p:sp>
          <p:nvSpPr>
            <p:cNvPr id="13332" name="Text Box 22">
              <a:extLst>
                <a:ext uri="{FF2B5EF4-FFF2-40B4-BE49-F238E27FC236}">
                  <a16:creationId xmlns:a16="http://schemas.microsoft.com/office/drawing/2014/main" id="{91E230DA-B645-7C20-09AE-7782050D2D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2829" y="3294348"/>
              <a:ext cx="638597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V(x)</a:t>
              </a:r>
            </a:p>
          </p:txBody>
        </p:sp>
        <p:sp>
          <p:nvSpPr>
            <p:cNvPr id="13333" name="Text Box 23">
              <a:extLst>
                <a:ext uri="{FF2B5EF4-FFF2-40B4-BE49-F238E27FC236}">
                  <a16:creationId xmlns:a16="http://schemas.microsoft.com/office/drawing/2014/main" id="{F6E1D2F7-F90B-841C-8A03-E623C5ACDF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4948" y="2142474"/>
              <a:ext cx="23997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-</a:t>
              </a:r>
            </a:p>
          </p:txBody>
        </p:sp>
        <p:sp>
          <p:nvSpPr>
            <p:cNvPr id="13334" name="Text Box 25">
              <a:extLst>
                <a:ext uri="{FF2B5EF4-FFF2-40B4-BE49-F238E27FC236}">
                  <a16:creationId xmlns:a16="http://schemas.microsoft.com/office/drawing/2014/main" id="{712EE995-9B0E-4EF1-5AF1-94742E8DB1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88871" y="2526432"/>
              <a:ext cx="23997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-</a:t>
              </a:r>
            </a:p>
          </p:txBody>
        </p:sp>
        <p:sp>
          <p:nvSpPr>
            <p:cNvPr id="13335" name="Text Box 26">
              <a:extLst>
                <a:ext uri="{FF2B5EF4-FFF2-40B4-BE49-F238E27FC236}">
                  <a16:creationId xmlns:a16="http://schemas.microsoft.com/office/drawing/2014/main" id="{51D6C04B-A37E-440E-3305-D44D119E31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4983" y="2206467"/>
              <a:ext cx="239974" cy="38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-</a:t>
              </a:r>
            </a:p>
          </p:txBody>
        </p:sp>
      </p:grpSp>
      <p:pic>
        <p:nvPicPr>
          <p:cNvPr id="13337" name="Picture 13336">
            <a:extLst>
              <a:ext uri="{FF2B5EF4-FFF2-40B4-BE49-F238E27FC236}">
                <a16:creationId xmlns:a16="http://schemas.microsoft.com/office/drawing/2014/main" id="{63CF1AC8-A6E0-68E1-E647-E53EB9CD631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8729" r="38616"/>
          <a:stretch/>
        </p:blipFill>
        <p:spPr>
          <a:xfrm>
            <a:off x="5790805" y="1190514"/>
            <a:ext cx="3013864" cy="871875"/>
          </a:xfrm>
          <a:prstGeom prst="rect">
            <a:avLst/>
          </a:prstGeom>
        </p:spPr>
      </p:pic>
      <p:sp>
        <p:nvSpPr>
          <p:cNvPr id="13355" name="Rectangle 21">
            <a:extLst>
              <a:ext uri="{FF2B5EF4-FFF2-40B4-BE49-F238E27FC236}">
                <a16:creationId xmlns:a16="http://schemas.microsoft.com/office/drawing/2014/main" id="{1FCF839E-E06C-B2E4-EEE5-653D0C061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9806" y="2703867"/>
            <a:ext cx="130667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356" name="Object 13355">
            <a:extLst>
              <a:ext uri="{FF2B5EF4-FFF2-40B4-BE49-F238E27FC236}">
                <a16:creationId xmlns:a16="http://schemas.microsoft.com/office/drawing/2014/main" id="{C4096542-91B8-12F4-DDBE-BE597E79AF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269200"/>
              </p:ext>
            </p:extLst>
          </p:nvPr>
        </p:nvGraphicFramePr>
        <p:xfrm>
          <a:off x="6142397" y="2527054"/>
          <a:ext cx="2468203" cy="597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180588" imgH="279279" progId="Equation.3">
                  <p:embed/>
                </p:oleObj>
              </mc:Choice>
              <mc:Fallback>
                <p:oleObj r:id="rId6" imgW="1180588" imgH="279279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2397" y="2527054"/>
                        <a:ext cx="2468203" cy="5971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57" name="Text Box 8">
            <a:extLst>
              <a:ext uri="{FF2B5EF4-FFF2-40B4-BE49-F238E27FC236}">
                <a16:creationId xmlns:a16="http://schemas.microsoft.com/office/drawing/2014/main" id="{F3047E6B-70FB-E70C-A112-D37B9D8C3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824335"/>
            <a:ext cx="39020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en-US" sz="2400" baseline="-25000" dirty="0">
                <a:cs typeface="Times New Roman" panose="02020603050405020304" pitchFamily="18" charset="0"/>
              </a:rPr>
              <a:t>s</a:t>
            </a:r>
            <a:r>
              <a:rPr lang="en-US" altLang="en-US" sz="2400" dirty="0"/>
              <a:t> = </a:t>
            </a:r>
            <a:r>
              <a:rPr lang="en-US" altLang="en-US" sz="2400" dirty="0" err="1"/>
              <a:t>farfield</a:t>
            </a:r>
            <a:r>
              <a:rPr lang="en-US" altLang="en-US" sz="2400" dirty="0"/>
              <a:t> salt concentration</a:t>
            </a:r>
          </a:p>
        </p:txBody>
      </p:sp>
      <p:pic>
        <p:nvPicPr>
          <p:cNvPr id="13359" name="Picture 13358">
            <a:extLst>
              <a:ext uri="{FF2B5EF4-FFF2-40B4-BE49-F238E27FC236}">
                <a16:creationId xmlns:a16="http://schemas.microsoft.com/office/drawing/2014/main" id="{196D3B57-616C-279F-52B8-994A912A21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022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304800"/>
            <a:ext cx="4686300" cy="6324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94" y="3200400"/>
            <a:ext cx="3810000" cy="112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5013394" y="4437108"/>
            <a:ext cx="3902006" cy="2398667"/>
            <a:chOff x="838200" y="2524125"/>
            <a:chExt cx="7050902" cy="4333875"/>
          </a:xfrm>
        </p:grpSpPr>
        <p:sp>
          <p:nvSpPr>
            <p:cNvPr id="7" name="Text Box 65"/>
            <p:cNvSpPr txBox="1">
              <a:spLocks noChangeArrowheads="1"/>
            </p:cNvSpPr>
            <p:nvPr/>
          </p:nvSpPr>
          <p:spPr bwMode="auto">
            <a:xfrm>
              <a:off x="6629400" y="3352800"/>
              <a:ext cx="1259702" cy="5010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/>
                <a:t>external</a:t>
              </a:r>
            </a:p>
          </p:txBody>
        </p:sp>
        <p:sp>
          <p:nvSpPr>
            <p:cNvPr id="8" name="Text Box 66"/>
            <p:cNvSpPr txBox="1">
              <a:spLocks noChangeArrowheads="1"/>
            </p:cNvSpPr>
            <p:nvPr/>
          </p:nvSpPr>
          <p:spPr bwMode="auto">
            <a:xfrm>
              <a:off x="838200" y="3276600"/>
              <a:ext cx="1309726" cy="5428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/>
                <a:t>internal</a:t>
              </a:r>
            </a:p>
          </p:txBody>
        </p:sp>
        <p:pic>
          <p:nvPicPr>
            <p:cNvPr id="9" name="Picture 6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0" y="2524125"/>
              <a:ext cx="4581525" cy="4333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Picture 2" descr="A diagram of a physics experiment&#10;&#10;Description automatically generated with medium confidence">
            <a:extLst>
              <a:ext uri="{FF2B5EF4-FFF2-40B4-BE49-F238E27FC236}">
                <a16:creationId xmlns:a16="http://schemas.microsoft.com/office/drawing/2014/main" id="{E0168B5E-B30E-301D-35CD-1EF6AEAF36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74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2780"/>
            <a:ext cx="8153400" cy="364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4" r="16119"/>
          <a:stretch>
            <a:fillRect/>
          </a:stretch>
        </p:blipFill>
        <p:spPr bwMode="auto">
          <a:xfrm>
            <a:off x="381000" y="3886200"/>
            <a:ext cx="8610600" cy="309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A diagram of a cell and a cell&#10;&#10;Description automatically generated with medium confidence">
            <a:extLst>
              <a:ext uri="{FF2B5EF4-FFF2-40B4-BE49-F238E27FC236}">
                <a16:creationId xmlns:a16="http://schemas.microsoft.com/office/drawing/2014/main" id="{C0C0377A-9A70-BC14-DDA8-5E84254963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76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592828"/>
              </p:ext>
            </p:extLst>
          </p:nvPr>
        </p:nvGraphicFramePr>
        <p:xfrm>
          <a:off x="685800" y="1219200"/>
          <a:ext cx="7620000" cy="491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6083220" imgH="2196180" progId="Word.Document.8">
                  <p:embed/>
                </p:oleObj>
              </mc:Choice>
              <mc:Fallback>
                <p:oleObj name="Document" r:id="rId2" imgW="6083220" imgH="219618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9266" r="24771"/>
                      <a:stretch>
                        <a:fillRect/>
                      </a:stretch>
                    </p:blipFill>
                    <p:spPr bwMode="auto">
                      <a:xfrm>
                        <a:off x="685800" y="1219200"/>
                        <a:ext cx="7620000" cy="4913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A table with text and numbers&#10;&#10;Description automatically generated">
            <a:extLst>
              <a:ext uri="{FF2B5EF4-FFF2-40B4-BE49-F238E27FC236}">
                <a16:creationId xmlns:a16="http://schemas.microsoft.com/office/drawing/2014/main" id="{51C3A6A0-B167-8C26-C3B3-336EDA1C3C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"/>
            <a:ext cx="7543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4800600"/>
            <a:ext cx="7772400" cy="1752600"/>
          </a:xfrm>
        </p:spPr>
        <p:txBody>
          <a:bodyPr/>
          <a:lstStyle/>
          <a:p>
            <a:pPr eaLnBrk="1" hangingPunct="1"/>
            <a:r>
              <a:rPr lang="en-US" altLang="en-US" sz="2800"/>
              <a:t>Selective permeability to ions leads to membrane charge. Start with K</a:t>
            </a:r>
            <a:r>
              <a:rPr lang="en-US" altLang="en-US" sz="2800" baseline="30000"/>
              <a:t>+</a:t>
            </a:r>
            <a:r>
              <a:rPr lang="en-US" altLang="en-US" sz="2800"/>
              <a:t>-permeant membrane, with abundance of K</a:t>
            </a:r>
            <a:r>
              <a:rPr lang="en-US" altLang="en-US" sz="2800" baseline="30000"/>
              <a:t>+</a:t>
            </a:r>
            <a:r>
              <a:rPr lang="en-US" altLang="en-US" sz="2800"/>
              <a:t> inside the cell.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28600"/>
            <a:ext cx="4686300" cy="6324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457200"/>
            <a:ext cx="3810000" cy="5638800"/>
          </a:xfrm>
        </p:spPr>
        <p:txBody>
          <a:bodyPr/>
          <a:lstStyle/>
          <a:p>
            <a:pPr eaLnBrk="1" hangingPunct="1"/>
            <a:r>
              <a:rPr lang="en-US" altLang="en-US"/>
              <a:t>Generation of a membrane voltage does not result in large-scale changes in ion concentration.</a:t>
            </a:r>
          </a:p>
          <a:p>
            <a:pPr eaLnBrk="1" hangingPunct="1"/>
            <a:r>
              <a:rPr lang="en-US" altLang="en-US"/>
              <a:t>Charge imbalance is localized to thin region near cell membrane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" y="386740"/>
            <a:ext cx="4512663" cy="60902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014201" y="3129940"/>
            <a:ext cx="3904191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US" altLang="en-US" sz="2400" kern="0" dirty="0"/>
              <a:t>Electric fields</a:t>
            </a:r>
          </a:p>
          <a:p>
            <a:pPr lvl="1" eaLnBrk="1" hangingPunct="1"/>
            <a:r>
              <a:rPr lang="en-US" altLang="en-US" sz="2000" kern="0" dirty="0"/>
              <a:t>Caused by charges </a:t>
            </a:r>
          </a:p>
          <a:p>
            <a:pPr lvl="1" eaLnBrk="1" hangingPunct="1"/>
            <a:r>
              <a:rPr lang="en-US" altLang="en-US" sz="2000" kern="0" dirty="0"/>
              <a:t>Indicate the direction that a positive charge would move</a:t>
            </a:r>
          </a:p>
          <a:p>
            <a:pPr eaLnBrk="1" hangingPunct="1"/>
            <a:r>
              <a:rPr lang="en-US" altLang="en-US" sz="2400" kern="0" dirty="0"/>
              <a:t>Electric potentials </a:t>
            </a:r>
          </a:p>
          <a:p>
            <a:pPr lvl="1" eaLnBrk="1" hangingPunct="1"/>
            <a:r>
              <a:rPr lang="en-US" altLang="en-US" sz="2000" kern="0" dirty="0"/>
              <a:t>Integrates field</a:t>
            </a:r>
          </a:p>
        </p:txBody>
      </p:sp>
      <p:pic>
        <p:nvPicPr>
          <p:cNvPr id="16386" name="Picture 2" descr="https://upload.wikimedia.org/wikipedia/commons/thumb/e/ed/VFPt_charges_plus_minus_thumb.svg/1280px-VFPt_charges_plus_minus_thumb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22999" y="799676"/>
            <a:ext cx="2030414" cy="152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V_\mathbf{E} = - \int_C \mathbf{E} \cdot \mathrm{d} \boldsymbol{\ell} \,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067823" y="5339740"/>
                <a:ext cx="2213363" cy="10610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𝑉</m:t>
                      </m:r>
                      <m:r>
                        <a:rPr lang="en-US" b="0" i="1" smtClean="0">
                          <a:latin typeface="Cambria Math"/>
                        </a:rPr>
                        <m:t>=− 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i="1">
                              <a:latin typeface="Cambria Math"/>
                            </a:rPr>
                            <m:t>𝐸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𝑑𝑙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7823" y="5339740"/>
                <a:ext cx="2213363" cy="106106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6679116" y="767740"/>
            <a:ext cx="2307721" cy="1705510"/>
            <a:chOff x="5612316" y="5152491"/>
            <a:chExt cx="2307721" cy="1705510"/>
          </a:xfrm>
        </p:grpSpPr>
        <p:pic>
          <p:nvPicPr>
            <p:cNvPr id="16390" name="Picture 6" descr="conventional flow notation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760" r="50000" b="5689"/>
            <a:stretch/>
          </p:blipFill>
          <p:spPr bwMode="auto">
            <a:xfrm>
              <a:off x="5791200" y="5152491"/>
              <a:ext cx="2128837" cy="1705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612316" y="5715000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V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452106" y="-37672"/>
            <a:ext cx="519694" cy="682328"/>
            <a:chOff x="2447825" y="-144463"/>
            <a:chExt cx="519694" cy="68232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2447825" y="-144463"/>
                  <a:ext cx="51969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←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47825" y="-144463"/>
                  <a:ext cx="519694" cy="46166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/>
            <p:cNvSpPr txBox="1"/>
            <p:nvPr/>
          </p:nvSpPr>
          <p:spPr>
            <a:xfrm>
              <a:off x="2525844" y="76200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</a:t>
              </a:r>
            </a:p>
          </p:txBody>
        </p:sp>
      </p:grpSp>
      <p:sp>
        <p:nvSpPr>
          <p:cNvPr id="11" name="Arc 10"/>
          <p:cNvSpPr/>
          <p:nvPr/>
        </p:nvSpPr>
        <p:spPr>
          <a:xfrm>
            <a:off x="7543800" y="1218819"/>
            <a:ext cx="838200" cy="803351"/>
          </a:xfrm>
          <a:prstGeom prst="arc">
            <a:avLst>
              <a:gd name="adj1" fmla="val 14183642"/>
              <a:gd name="adj2" fmla="val 7250794"/>
            </a:avLst>
          </a:prstGeom>
          <a:solidFill>
            <a:schemeClr val="bg1"/>
          </a:solidFill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866142" y="1367135"/>
            <a:ext cx="287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</a:t>
            </a:r>
          </a:p>
        </p:txBody>
      </p:sp>
      <p:pic>
        <p:nvPicPr>
          <p:cNvPr id="13" name="Picture 12" descr="Diagram, engineering drawing&#10;&#10;Description automatically generated">
            <a:extLst>
              <a:ext uri="{FF2B5EF4-FFF2-40B4-BE49-F238E27FC236}">
                <a16:creationId xmlns:a16="http://schemas.microsoft.com/office/drawing/2014/main" id="{7286BDFC-3A1B-4258-984D-F9203E6220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458200" cy="762000"/>
          </a:xfrm>
        </p:spPr>
        <p:txBody>
          <a:bodyPr/>
          <a:lstStyle/>
          <a:p>
            <a:pPr eaLnBrk="1" hangingPunct="1"/>
            <a:r>
              <a:rPr lang="en-US" altLang="en-US"/>
              <a:t>Electrodiffusion</a:t>
            </a: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04800" y="990600"/>
            <a:ext cx="85344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ym typeface="Symbol" pitchFamily="18" charset="2"/>
              </a:rPr>
              <a:t>Motion of ions through a membrane is, as a starting point, a balance of response to chemical and electrical gradients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ym typeface="Symbol" pitchFamily="18" charset="2"/>
              </a:rPr>
              <a:t>Start with transport through a region with partition coefficient of 1</a:t>
            </a:r>
          </a:p>
        </p:txBody>
      </p:sp>
      <p:sp>
        <p:nvSpPr>
          <p:cNvPr id="6148" name="Text Box 65"/>
          <p:cNvSpPr txBox="1">
            <a:spLocks noChangeArrowheads="1"/>
          </p:cNvSpPr>
          <p:nvPr/>
        </p:nvSpPr>
        <p:spPr bwMode="auto">
          <a:xfrm>
            <a:off x="6629400" y="3352800"/>
            <a:ext cx="1163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external</a:t>
            </a:r>
          </a:p>
        </p:txBody>
      </p:sp>
      <p:sp>
        <p:nvSpPr>
          <p:cNvPr id="6149" name="Text Box 66"/>
          <p:cNvSpPr txBox="1">
            <a:spLocks noChangeArrowheads="1"/>
          </p:cNvSpPr>
          <p:nvPr/>
        </p:nvSpPr>
        <p:spPr bwMode="auto">
          <a:xfrm>
            <a:off x="838200" y="3276600"/>
            <a:ext cx="1112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internal</a:t>
            </a:r>
          </a:p>
        </p:txBody>
      </p:sp>
      <p:pic>
        <p:nvPicPr>
          <p:cNvPr id="6150" name="Picture 6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524125"/>
            <a:ext cx="4581525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 diagram of a cell&#10;&#10;Description automatically generated">
            <a:extLst>
              <a:ext uri="{FF2B5EF4-FFF2-40B4-BE49-F238E27FC236}">
                <a16:creationId xmlns:a16="http://schemas.microsoft.com/office/drawing/2014/main" id="{1A4C81D5-71B1-B61D-18AC-A7294B7934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458200" cy="762000"/>
          </a:xfrm>
        </p:spPr>
        <p:txBody>
          <a:bodyPr/>
          <a:lstStyle/>
          <a:p>
            <a:pPr eaLnBrk="1" hangingPunct="1"/>
            <a:r>
              <a:rPr lang="en-US" altLang="en-US"/>
              <a:t>Electrodiffusion</a:t>
            </a:r>
          </a:p>
        </p:txBody>
      </p:sp>
      <p:pic>
        <p:nvPicPr>
          <p:cNvPr id="717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410200"/>
            <a:ext cx="3810000" cy="112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33" b="-22858"/>
          <a:stretch>
            <a:fillRect/>
          </a:stretch>
        </p:blipFill>
        <p:spPr bwMode="auto">
          <a:xfrm>
            <a:off x="5943600" y="1143000"/>
            <a:ext cx="23622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3" name="Text Box 12"/>
          <p:cNvSpPr txBox="1">
            <a:spLocks noChangeArrowheads="1"/>
          </p:cNvSpPr>
          <p:nvPr/>
        </p:nvSpPr>
        <p:spPr bwMode="auto">
          <a:xfrm>
            <a:off x="914400" y="1905000"/>
            <a:ext cx="78486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ym typeface="Symbol" pitchFamily="18" charset="2"/>
              </a:rPr>
              <a:t> = electric field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First, consider the case where j(x)=0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Assume that the electric field is present across the membrane, so a potential drop of V across some distance L.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This looks just like the sedimentation problem.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C(x) = C</a:t>
            </a:r>
            <a:r>
              <a:rPr lang="en-US" altLang="en-US" sz="2400" baseline="-25000"/>
              <a:t>0</a:t>
            </a:r>
            <a:r>
              <a:rPr lang="en-US" altLang="en-US" sz="2400"/>
              <a:t> * exp(x*v/D) = C</a:t>
            </a:r>
            <a:r>
              <a:rPr lang="en-US" altLang="en-US" sz="2400" baseline="-25000"/>
              <a:t>0</a:t>
            </a:r>
            <a:r>
              <a:rPr lang="en-US" altLang="en-US" sz="2400"/>
              <a:t> * exp(x*</a:t>
            </a:r>
            <a:r>
              <a:rPr lang="en-US" altLang="en-US" sz="2400">
                <a:sym typeface="Symbol" pitchFamily="18" charset="2"/>
              </a:rPr>
              <a:t>q*V/(k</a:t>
            </a:r>
            <a:r>
              <a:rPr lang="en-US" altLang="en-US" sz="2400" baseline="-25000">
                <a:sym typeface="Symbol" pitchFamily="18" charset="2"/>
              </a:rPr>
              <a:t>B</a:t>
            </a:r>
            <a:r>
              <a:rPr lang="en-US" altLang="en-US" sz="2400">
                <a:sym typeface="Symbol" pitchFamily="18" charset="2"/>
              </a:rPr>
              <a:t>*T*L))</a:t>
            </a:r>
          </a:p>
        </p:txBody>
      </p:sp>
      <p:grpSp>
        <p:nvGrpSpPr>
          <p:cNvPr id="7174" name="Group 56"/>
          <p:cNvGrpSpPr>
            <a:grpSpLocks/>
          </p:cNvGrpSpPr>
          <p:nvPr/>
        </p:nvGrpSpPr>
        <p:grpSpPr bwMode="auto">
          <a:xfrm>
            <a:off x="762000" y="838200"/>
            <a:ext cx="4191000" cy="1093788"/>
            <a:chOff x="1776" y="2256"/>
            <a:chExt cx="2640" cy="689"/>
          </a:xfrm>
        </p:grpSpPr>
        <p:sp>
          <p:nvSpPr>
            <p:cNvPr id="7177" name="AutoShape 35"/>
            <p:cNvSpPr>
              <a:spLocks noChangeAspect="1" noChangeArrowheads="1" noTextEdit="1"/>
            </p:cNvSpPr>
            <p:nvPr/>
          </p:nvSpPr>
          <p:spPr bwMode="auto">
            <a:xfrm>
              <a:off x="1776" y="2256"/>
              <a:ext cx="264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78" name="Rectangle 37"/>
            <p:cNvSpPr>
              <a:spLocks noChangeArrowheads="1"/>
            </p:cNvSpPr>
            <p:nvPr/>
          </p:nvSpPr>
          <p:spPr bwMode="auto">
            <a:xfrm>
              <a:off x="1776" y="2256"/>
              <a:ext cx="66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300">
                  <a:solidFill>
                    <a:srgbClr val="000000"/>
                  </a:solidFill>
                </a:rPr>
                <a:t> </a:t>
              </a:r>
              <a:endParaRPr lang="en-US" altLang="en-US" sz="2400"/>
            </a:p>
          </p:txBody>
        </p:sp>
        <p:sp>
          <p:nvSpPr>
            <p:cNvPr id="7179" name="Line 38"/>
            <p:cNvSpPr>
              <a:spLocks noChangeShapeType="1"/>
            </p:cNvSpPr>
            <p:nvPr/>
          </p:nvSpPr>
          <p:spPr bwMode="auto">
            <a:xfrm>
              <a:off x="2868" y="2601"/>
              <a:ext cx="635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Rectangle 39"/>
            <p:cNvSpPr>
              <a:spLocks noChangeArrowheads="1"/>
            </p:cNvSpPr>
            <p:nvPr/>
          </p:nvSpPr>
          <p:spPr bwMode="auto">
            <a:xfrm>
              <a:off x="4287" y="2437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)</a:t>
              </a:r>
              <a:endParaRPr lang="en-US" altLang="en-US" sz="2400"/>
            </a:p>
          </p:txBody>
        </p:sp>
        <p:sp>
          <p:nvSpPr>
            <p:cNvPr id="7181" name="Rectangle 40"/>
            <p:cNvSpPr>
              <a:spLocks noChangeArrowheads="1"/>
            </p:cNvSpPr>
            <p:nvPr/>
          </p:nvSpPr>
          <p:spPr bwMode="auto">
            <a:xfrm>
              <a:off x="4167" y="2437"/>
              <a:ext cx="128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x</a:t>
              </a:r>
              <a:endParaRPr lang="en-US" altLang="en-US" sz="2400"/>
            </a:p>
          </p:txBody>
        </p:sp>
        <p:sp>
          <p:nvSpPr>
            <p:cNvPr id="7182" name="Rectangle 41"/>
            <p:cNvSpPr>
              <a:spLocks noChangeArrowheads="1"/>
            </p:cNvSpPr>
            <p:nvPr/>
          </p:nvSpPr>
          <p:spPr bwMode="auto">
            <a:xfrm>
              <a:off x="4072" y="2437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(</a:t>
              </a:r>
              <a:endParaRPr lang="en-US" altLang="en-US" sz="2400"/>
            </a:p>
          </p:txBody>
        </p:sp>
        <p:sp>
          <p:nvSpPr>
            <p:cNvPr id="7183" name="Rectangle 42"/>
            <p:cNvSpPr>
              <a:spLocks noChangeArrowheads="1"/>
            </p:cNvSpPr>
            <p:nvPr/>
          </p:nvSpPr>
          <p:spPr bwMode="auto">
            <a:xfrm>
              <a:off x="3768" y="2437"/>
              <a:ext cx="299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vC</a:t>
              </a:r>
              <a:endParaRPr lang="en-US" altLang="en-US" sz="2400"/>
            </a:p>
          </p:txBody>
        </p:sp>
        <p:sp>
          <p:nvSpPr>
            <p:cNvPr id="7184" name="Rectangle 43"/>
            <p:cNvSpPr>
              <a:spLocks noChangeArrowheads="1"/>
            </p:cNvSpPr>
            <p:nvPr/>
          </p:nvSpPr>
          <p:spPr bwMode="auto">
            <a:xfrm>
              <a:off x="3051" y="2638"/>
              <a:ext cx="256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dx</a:t>
              </a:r>
              <a:endParaRPr lang="en-US" altLang="en-US" sz="2400"/>
            </a:p>
          </p:txBody>
        </p:sp>
        <p:sp>
          <p:nvSpPr>
            <p:cNvPr id="7185" name="Rectangle 44"/>
            <p:cNvSpPr>
              <a:spLocks noChangeArrowheads="1"/>
            </p:cNvSpPr>
            <p:nvPr/>
          </p:nvSpPr>
          <p:spPr bwMode="auto">
            <a:xfrm>
              <a:off x="3403" y="2272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)</a:t>
              </a:r>
              <a:endParaRPr lang="en-US" altLang="en-US" sz="2400"/>
            </a:p>
          </p:txBody>
        </p:sp>
        <p:sp>
          <p:nvSpPr>
            <p:cNvPr id="7186" name="Rectangle 45"/>
            <p:cNvSpPr>
              <a:spLocks noChangeArrowheads="1"/>
            </p:cNvSpPr>
            <p:nvPr/>
          </p:nvSpPr>
          <p:spPr bwMode="auto">
            <a:xfrm>
              <a:off x="3282" y="2272"/>
              <a:ext cx="128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x</a:t>
              </a:r>
              <a:endParaRPr lang="en-US" altLang="en-US" sz="2400"/>
            </a:p>
          </p:txBody>
        </p:sp>
        <p:sp>
          <p:nvSpPr>
            <p:cNvPr id="7187" name="Rectangle 46"/>
            <p:cNvSpPr>
              <a:spLocks noChangeArrowheads="1"/>
            </p:cNvSpPr>
            <p:nvPr/>
          </p:nvSpPr>
          <p:spPr bwMode="auto">
            <a:xfrm>
              <a:off x="3188" y="2272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(</a:t>
              </a:r>
              <a:endParaRPr lang="en-US" altLang="en-US" sz="2400"/>
            </a:p>
          </p:txBody>
        </p:sp>
        <p:sp>
          <p:nvSpPr>
            <p:cNvPr id="7188" name="Rectangle 47"/>
            <p:cNvSpPr>
              <a:spLocks noChangeArrowheads="1"/>
            </p:cNvSpPr>
            <p:nvPr/>
          </p:nvSpPr>
          <p:spPr bwMode="auto">
            <a:xfrm>
              <a:off x="2881" y="2272"/>
              <a:ext cx="299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dC</a:t>
              </a:r>
              <a:endParaRPr lang="en-US" altLang="en-US" sz="2400"/>
            </a:p>
          </p:txBody>
        </p:sp>
        <p:sp>
          <p:nvSpPr>
            <p:cNvPr id="7189" name="Rectangle 48"/>
            <p:cNvSpPr>
              <a:spLocks noChangeArrowheads="1"/>
            </p:cNvSpPr>
            <p:nvPr/>
          </p:nvSpPr>
          <p:spPr bwMode="auto">
            <a:xfrm>
              <a:off x="2637" y="2437"/>
              <a:ext cx="1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D</a:t>
              </a:r>
              <a:endParaRPr lang="en-US" altLang="en-US" sz="2400"/>
            </a:p>
          </p:txBody>
        </p:sp>
        <p:sp>
          <p:nvSpPr>
            <p:cNvPr id="7190" name="Rectangle 49"/>
            <p:cNvSpPr>
              <a:spLocks noChangeArrowheads="1"/>
            </p:cNvSpPr>
            <p:nvPr/>
          </p:nvSpPr>
          <p:spPr bwMode="auto">
            <a:xfrm>
              <a:off x="2117" y="2437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)</a:t>
              </a:r>
              <a:endParaRPr lang="en-US" altLang="en-US" sz="2400"/>
            </a:p>
          </p:txBody>
        </p:sp>
        <p:sp>
          <p:nvSpPr>
            <p:cNvPr id="7191" name="Rectangle 50"/>
            <p:cNvSpPr>
              <a:spLocks noChangeArrowheads="1"/>
            </p:cNvSpPr>
            <p:nvPr/>
          </p:nvSpPr>
          <p:spPr bwMode="auto">
            <a:xfrm>
              <a:off x="1996" y="2437"/>
              <a:ext cx="128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x</a:t>
              </a:r>
              <a:endParaRPr lang="en-US" altLang="en-US" sz="2400"/>
            </a:p>
          </p:txBody>
        </p:sp>
        <p:sp>
          <p:nvSpPr>
            <p:cNvPr id="7192" name="Rectangle 51"/>
            <p:cNvSpPr>
              <a:spLocks noChangeArrowheads="1"/>
            </p:cNvSpPr>
            <p:nvPr/>
          </p:nvSpPr>
          <p:spPr bwMode="auto">
            <a:xfrm>
              <a:off x="1902" y="2437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(</a:t>
              </a:r>
              <a:endParaRPr lang="en-US" altLang="en-US" sz="2400"/>
            </a:p>
          </p:txBody>
        </p:sp>
        <p:sp>
          <p:nvSpPr>
            <p:cNvPr id="7193" name="Rectangle 52"/>
            <p:cNvSpPr>
              <a:spLocks noChangeArrowheads="1"/>
            </p:cNvSpPr>
            <p:nvPr/>
          </p:nvSpPr>
          <p:spPr bwMode="auto">
            <a:xfrm>
              <a:off x="1839" y="2437"/>
              <a:ext cx="71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j</a:t>
              </a:r>
              <a:endParaRPr lang="en-US" altLang="en-US" sz="2400"/>
            </a:p>
          </p:txBody>
        </p:sp>
        <p:sp>
          <p:nvSpPr>
            <p:cNvPr id="7194" name="Rectangle 53"/>
            <p:cNvSpPr>
              <a:spLocks noChangeArrowheads="1"/>
            </p:cNvSpPr>
            <p:nvPr/>
          </p:nvSpPr>
          <p:spPr bwMode="auto">
            <a:xfrm>
              <a:off x="3566" y="2408"/>
              <a:ext cx="141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altLang="en-US" sz="2400"/>
            </a:p>
          </p:txBody>
        </p:sp>
        <p:sp>
          <p:nvSpPr>
            <p:cNvPr id="7195" name="Rectangle 54"/>
            <p:cNvSpPr>
              <a:spLocks noChangeArrowheads="1"/>
            </p:cNvSpPr>
            <p:nvPr/>
          </p:nvSpPr>
          <p:spPr bwMode="auto">
            <a:xfrm>
              <a:off x="2487" y="2408"/>
              <a:ext cx="141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en-US" altLang="en-US" sz="2400"/>
            </a:p>
          </p:txBody>
        </p:sp>
        <p:sp>
          <p:nvSpPr>
            <p:cNvPr id="7196" name="Rectangle 55"/>
            <p:cNvSpPr>
              <a:spLocks noChangeArrowheads="1"/>
            </p:cNvSpPr>
            <p:nvPr/>
          </p:nvSpPr>
          <p:spPr bwMode="auto">
            <a:xfrm>
              <a:off x="2275" y="2408"/>
              <a:ext cx="141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altLang="en-US" sz="2400"/>
            </a:p>
          </p:txBody>
        </p:sp>
      </p:grpSp>
      <p:pic>
        <p:nvPicPr>
          <p:cNvPr id="7175" name="Picture 5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05000"/>
            <a:ext cx="16383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6" name="Text Box 58"/>
          <p:cNvSpPr txBox="1">
            <a:spLocks noChangeArrowheads="1"/>
          </p:cNvSpPr>
          <p:nvPr/>
        </p:nvSpPr>
        <p:spPr bwMode="auto">
          <a:xfrm>
            <a:off x="6172200" y="5562600"/>
            <a:ext cx="20383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C1 = conc. ext.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C2 = conc. int.</a:t>
            </a:r>
          </a:p>
        </p:txBody>
      </p:sp>
      <p:pic>
        <p:nvPicPr>
          <p:cNvPr id="3" name="Picture 2" descr="A black and white text on a white background&#10;&#10;Description automatically generated">
            <a:extLst>
              <a:ext uri="{FF2B5EF4-FFF2-40B4-BE49-F238E27FC236}">
                <a16:creationId xmlns:a16="http://schemas.microsoft.com/office/drawing/2014/main" id="{E8531D85-F382-A0A5-1E92-7103B1AB9E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458200" cy="762000"/>
          </a:xfrm>
        </p:spPr>
        <p:txBody>
          <a:bodyPr/>
          <a:lstStyle/>
          <a:p>
            <a:pPr eaLnBrk="1" hangingPunct="1"/>
            <a:r>
              <a:rPr lang="en-US" altLang="en-US"/>
              <a:t>Electrodiffusion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59012"/>
            <a:ext cx="3810000" cy="112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197" name="Group 1"/>
          <p:cNvGrpSpPr>
            <a:grpSpLocks/>
          </p:cNvGrpSpPr>
          <p:nvPr/>
        </p:nvGrpSpPr>
        <p:grpSpPr bwMode="auto">
          <a:xfrm>
            <a:off x="3932238" y="1066800"/>
            <a:ext cx="5195887" cy="3194050"/>
            <a:chOff x="838200" y="2524125"/>
            <a:chExt cx="7050902" cy="4333875"/>
          </a:xfrm>
        </p:grpSpPr>
        <p:sp>
          <p:nvSpPr>
            <p:cNvPr id="8198" name="Text Box 65"/>
            <p:cNvSpPr txBox="1">
              <a:spLocks noChangeArrowheads="1"/>
            </p:cNvSpPr>
            <p:nvPr/>
          </p:nvSpPr>
          <p:spPr bwMode="auto">
            <a:xfrm>
              <a:off x="6629400" y="3352800"/>
              <a:ext cx="1259702" cy="5010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/>
                <a:t>external</a:t>
              </a:r>
            </a:p>
          </p:txBody>
        </p:sp>
        <p:sp>
          <p:nvSpPr>
            <p:cNvPr id="8199" name="Text Box 66"/>
            <p:cNvSpPr txBox="1">
              <a:spLocks noChangeArrowheads="1"/>
            </p:cNvSpPr>
            <p:nvPr/>
          </p:nvSpPr>
          <p:spPr bwMode="auto">
            <a:xfrm>
              <a:off x="838200" y="3276600"/>
              <a:ext cx="1309726" cy="5428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/>
                <a:t>internal</a:t>
              </a:r>
            </a:p>
          </p:txBody>
        </p:sp>
        <p:pic>
          <p:nvPicPr>
            <p:cNvPr id="8200" name="Picture 6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0" y="2524125"/>
              <a:ext cx="4581525" cy="4333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381000" y="4648200"/>
            <a:ext cx="8610600" cy="1803400"/>
            <a:chOff x="381000" y="3886200"/>
            <a:chExt cx="8610600" cy="1803400"/>
          </a:xfrm>
        </p:grpSpPr>
        <p:pic>
          <p:nvPicPr>
            <p:cNvPr id="8196" name="Picture 29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24" r="16119" b="56879"/>
            <a:stretch/>
          </p:blipFill>
          <p:spPr bwMode="auto">
            <a:xfrm>
              <a:off x="381000" y="3886200"/>
              <a:ext cx="8610600" cy="133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9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24" t="56879" r="16119" b="27926"/>
            <a:stretch/>
          </p:blipFill>
          <p:spPr bwMode="auto">
            <a:xfrm>
              <a:off x="381000" y="5219700"/>
              <a:ext cx="8610600" cy="46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" name="Picture 3" descr="A diagram of a cell&#10;&#10;Description automatically generated">
            <a:extLst>
              <a:ext uri="{FF2B5EF4-FFF2-40B4-BE49-F238E27FC236}">
                <a16:creationId xmlns:a16="http://schemas.microsoft.com/office/drawing/2014/main" id="{5F3CA1A7-4715-6D34-003F-25EACB6BD6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458200" cy="762000"/>
          </a:xfrm>
        </p:spPr>
        <p:txBody>
          <a:bodyPr/>
          <a:lstStyle/>
          <a:p>
            <a:pPr eaLnBrk="1" hangingPunct="1"/>
            <a:r>
              <a:rPr lang="en-US" altLang="en-US" dirty="0" err="1"/>
              <a:t>Electrodiffusion</a:t>
            </a:r>
            <a:r>
              <a:rPr lang="en-US" altLang="en-US" dirty="0"/>
              <a:t> - GHK</a:t>
            </a:r>
          </a:p>
        </p:txBody>
      </p:sp>
      <p:pic>
        <p:nvPicPr>
          <p:cNvPr id="921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38" y="1981200"/>
            <a:ext cx="16383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0" name="Text Box 8"/>
          <p:cNvSpPr txBox="1">
            <a:spLocks noChangeArrowheads="1"/>
          </p:cNvSpPr>
          <p:nvPr/>
        </p:nvSpPr>
        <p:spPr bwMode="auto">
          <a:xfrm>
            <a:off x="3121025" y="1931988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using</a:t>
            </a:r>
          </a:p>
        </p:txBody>
      </p:sp>
      <p:pic>
        <p:nvPicPr>
          <p:cNvPr id="9221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33" b="-22858"/>
          <a:stretch>
            <a:fillRect/>
          </a:stretch>
        </p:blipFill>
        <p:spPr bwMode="auto">
          <a:xfrm>
            <a:off x="5943600" y="1143000"/>
            <a:ext cx="23622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222" name="Group 11"/>
          <p:cNvGrpSpPr>
            <a:grpSpLocks/>
          </p:cNvGrpSpPr>
          <p:nvPr/>
        </p:nvGrpSpPr>
        <p:grpSpPr bwMode="auto">
          <a:xfrm>
            <a:off x="762000" y="838200"/>
            <a:ext cx="4191000" cy="1093788"/>
            <a:chOff x="1776" y="2256"/>
            <a:chExt cx="2640" cy="689"/>
          </a:xfrm>
        </p:grpSpPr>
        <p:sp>
          <p:nvSpPr>
            <p:cNvPr id="922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776" y="2256"/>
              <a:ext cx="264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7" name="Rectangle 13"/>
            <p:cNvSpPr>
              <a:spLocks noChangeArrowheads="1"/>
            </p:cNvSpPr>
            <p:nvPr/>
          </p:nvSpPr>
          <p:spPr bwMode="auto">
            <a:xfrm>
              <a:off x="1776" y="2256"/>
              <a:ext cx="66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300">
                  <a:solidFill>
                    <a:srgbClr val="000000"/>
                  </a:solidFill>
                </a:rPr>
                <a:t> </a:t>
              </a:r>
              <a:endParaRPr lang="en-US" altLang="en-US" sz="2400"/>
            </a:p>
          </p:txBody>
        </p:sp>
        <p:sp>
          <p:nvSpPr>
            <p:cNvPr id="9228" name="Line 14"/>
            <p:cNvSpPr>
              <a:spLocks noChangeShapeType="1"/>
            </p:cNvSpPr>
            <p:nvPr/>
          </p:nvSpPr>
          <p:spPr bwMode="auto">
            <a:xfrm>
              <a:off x="2868" y="2601"/>
              <a:ext cx="635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9" name="Rectangle 15"/>
            <p:cNvSpPr>
              <a:spLocks noChangeArrowheads="1"/>
            </p:cNvSpPr>
            <p:nvPr/>
          </p:nvSpPr>
          <p:spPr bwMode="auto">
            <a:xfrm>
              <a:off x="4287" y="2437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)</a:t>
              </a:r>
              <a:endParaRPr lang="en-US" altLang="en-US" sz="2400"/>
            </a:p>
          </p:txBody>
        </p:sp>
        <p:sp>
          <p:nvSpPr>
            <p:cNvPr id="9230" name="Rectangle 16"/>
            <p:cNvSpPr>
              <a:spLocks noChangeArrowheads="1"/>
            </p:cNvSpPr>
            <p:nvPr/>
          </p:nvSpPr>
          <p:spPr bwMode="auto">
            <a:xfrm>
              <a:off x="4167" y="2437"/>
              <a:ext cx="128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x</a:t>
              </a:r>
              <a:endParaRPr lang="en-US" altLang="en-US" sz="2400"/>
            </a:p>
          </p:txBody>
        </p:sp>
        <p:sp>
          <p:nvSpPr>
            <p:cNvPr id="9231" name="Rectangle 17"/>
            <p:cNvSpPr>
              <a:spLocks noChangeArrowheads="1"/>
            </p:cNvSpPr>
            <p:nvPr/>
          </p:nvSpPr>
          <p:spPr bwMode="auto">
            <a:xfrm>
              <a:off x="4072" y="2437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(</a:t>
              </a:r>
              <a:endParaRPr lang="en-US" altLang="en-US" sz="2400"/>
            </a:p>
          </p:txBody>
        </p:sp>
        <p:sp>
          <p:nvSpPr>
            <p:cNvPr id="9232" name="Rectangle 18"/>
            <p:cNvSpPr>
              <a:spLocks noChangeArrowheads="1"/>
            </p:cNvSpPr>
            <p:nvPr/>
          </p:nvSpPr>
          <p:spPr bwMode="auto">
            <a:xfrm>
              <a:off x="3768" y="2437"/>
              <a:ext cx="299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vC</a:t>
              </a:r>
              <a:endParaRPr lang="en-US" altLang="en-US" sz="2400"/>
            </a:p>
          </p:txBody>
        </p:sp>
        <p:sp>
          <p:nvSpPr>
            <p:cNvPr id="9233" name="Rectangle 19"/>
            <p:cNvSpPr>
              <a:spLocks noChangeArrowheads="1"/>
            </p:cNvSpPr>
            <p:nvPr/>
          </p:nvSpPr>
          <p:spPr bwMode="auto">
            <a:xfrm>
              <a:off x="3051" y="2638"/>
              <a:ext cx="256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dx</a:t>
              </a:r>
              <a:endParaRPr lang="en-US" altLang="en-US" sz="2400"/>
            </a:p>
          </p:txBody>
        </p:sp>
        <p:sp>
          <p:nvSpPr>
            <p:cNvPr id="9234" name="Rectangle 20"/>
            <p:cNvSpPr>
              <a:spLocks noChangeArrowheads="1"/>
            </p:cNvSpPr>
            <p:nvPr/>
          </p:nvSpPr>
          <p:spPr bwMode="auto">
            <a:xfrm>
              <a:off x="3403" y="2272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)</a:t>
              </a:r>
              <a:endParaRPr lang="en-US" altLang="en-US" sz="2400"/>
            </a:p>
          </p:txBody>
        </p:sp>
        <p:sp>
          <p:nvSpPr>
            <p:cNvPr id="9235" name="Rectangle 21"/>
            <p:cNvSpPr>
              <a:spLocks noChangeArrowheads="1"/>
            </p:cNvSpPr>
            <p:nvPr/>
          </p:nvSpPr>
          <p:spPr bwMode="auto">
            <a:xfrm>
              <a:off x="3282" y="2272"/>
              <a:ext cx="128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x</a:t>
              </a:r>
              <a:endParaRPr lang="en-US" altLang="en-US" sz="2400"/>
            </a:p>
          </p:txBody>
        </p:sp>
        <p:sp>
          <p:nvSpPr>
            <p:cNvPr id="9236" name="Rectangle 22"/>
            <p:cNvSpPr>
              <a:spLocks noChangeArrowheads="1"/>
            </p:cNvSpPr>
            <p:nvPr/>
          </p:nvSpPr>
          <p:spPr bwMode="auto">
            <a:xfrm>
              <a:off x="3188" y="2272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(</a:t>
              </a:r>
              <a:endParaRPr lang="en-US" altLang="en-US" sz="2400"/>
            </a:p>
          </p:txBody>
        </p:sp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2881" y="2272"/>
              <a:ext cx="299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dC</a:t>
              </a:r>
              <a:endParaRPr lang="en-US" altLang="en-US" sz="2400"/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2637" y="2437"/>
              <a:ext cx="1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D</a:t>
              </a:r>
              <a:endParaRPr lang="en-US" altLang="en-US" sz="2400"/>
            </a:p>
          </p:txBody>
        </p:sp>
        <p:sp>
          <p:nvSpPr>
            <p:cNvPr id="9239" name="Rectangle 25"/>
            <p:cNvSpPr>
              <a:spLocks noChangeArrowheads="1"/>
            </p:cNvSpPr>
            <p:nvPr/>
          </p:nvSpPr>
          <p:spPr bwMode="auto">
            <a:xfrm>
              <a:off x="2117" y="2437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)</a:t>
              </a:r>
              <a:endParaRPr lang="en-US" altLang="en-US" sz="2400"/>
            </a:p>
          </p:txBody>
        </p:sp>
        <p:sp>
          <p:nvSpPr>
            <p:cNvPr id="9240" name="Rectangle 26"/>
            <p:cNvSpPr>
              <a:spLocks noChangeArrowheads="1"/>
            </p:cNvSpPr>
            <p:nvPr/>
          </p:nvSpPr>
          <p:spPr bwMode="auto">
            <a:xfrm>
              <a:off x="1996" y="2437"/>
              <a:ext cx="128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x</a:t>
              </a:r>
              <a:endParaRPr lang="en-US" altLang="en-US" sz="2400"/>
            </a:p>
          </p:txBody>
        </p:sp>
        <p:sp>
          <p:nvSpPr>
            <p:cNvPr id="9241" name="Rectangle 27"/>
            <p:cNvSpPr>
              <a:spLocks noChangeArrowheads="1"/>
            </p:cNvSpPr>
            <p:nvPr/>
          </p:nvSpPr>
          <p:spPr bwMode="auto">
            <a:xfrm>
              <a:off x="1902" y="2437"/>
              <a:ext cx="85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(</a:t>
              </a:r>
              <a:endParaRPr lang="en-US" altLang="en-US" sz="2400"/>
            </a:p>
          </p:txBody>
        </p:sp>
        <p:sp>
          <p:nvSpPr>
            <p:cNvPr id="9242" name="Rectangle 28"/>
            <p:cNvSpPr>
              <a:spLocks noChangeArrowheads="1"/>
            </p:cNvSpPr>
            <p:nvPr/>
          </p:nvSpPr>
          <p:spPr bwMode="auto">
            <a:xfrm>
              <a:off x="1839" y="2437"/>
              <a:ext cx="71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</a:rPr>
                <a:t>j</a:t>
              </a:r>
              <a:endParaRPr lang="en-US" altLang="en-US" sz="2400"/>
            </a:p>
          </p:txBody>
        </p:sp>
        <p:sp>
          <p:nvSpPr>
            <p:cNvPr id="9243" name="Rectangle 29"/>
            <p:cNvSpPr>
              <a:spLocks noChangeArrowheads="1"/>
            </p:cNvSpPr>
            <p:nvPr/>
          </p:nvSpPr>
          <p:spPr bwMode="auto">
            <a:xfrm>
              <a:off x="3566" y="2408"/>
              <a:ext cx="141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altLang="en-US" sz="2400"/>
            </a:p>
          </p:txBody>
        </p:sp>
        <p:sp>
          <p:nvSpPr>
            <p:cNvPr id="9244" name="Rectangle 30"/>
            <p:cNvSpPr>
              <a:spLocks noChangeArrowheads="1"/>
            </p:cNvSpPr>
            <p:nvPr/>
          </p:nvSpPr>
          <p:spPr bwMode="auto">
            <a:xfrm>
              <a:off x="2487" y="2408"/>
              <a:ext cx="141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en-US" altLang="en-US" sz="2400"/>
            </a:p>
          </p:txBody>
        </p:sp>
        <p:sp>
          <p:nvSpPr>
            <p:cNvPr id="9245" name="Rectangle 31"/>
            <p:cNvSpPr>
              <a:spLocks noChangeArrowheads="1"/>
            </p:cNvSpPr>
            <p:nvPr/>
          </p:nvSpPr>
          <p:spPr bwMode="auto">
            <a:xfrm>
              <a:off x="2275" y="2408"/>
              <a:ext cx="141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altLang="en-US" sz="2400"/>
            </a:p>
          </p:txBody>
        </p:sp>
      </p:grpSp>
      <p:sp>
        <p:nvSpPr>
          <p:cNvPr id="9223" name="Text Box 8"/>
          <p:cNvSpPr txBox="1">
            <a:spLocks noChangeArrowheads="1"/>
          </p:cNvSpPr>
          <p:nvPr/>
        </p:nvSpPr>
        <p:spPr bwMode="auto">
          <a:xfrm>
            <a:off x="322263" y="2655888"/>
            <a:ext cx="83058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integrating and using boundary conditions: C(0)=C</a:t>
            </a:r>
            <a:r>
              <a:rPr lang="en-US" altLang="en-US" sz="2400" baseline="-25000"/>
              <a:t>i</a:t>
            </a:r>
            <a:r>
              <a:rPr lang="en-US" altLang="en-US" sz="2400"/>
              <a:t> and C(L)=C­</a:t>
            </a:r>
            <a:r>
              <a:rPr lang="en-US" altLang="en-US" sz="2400" baseline="-25000"/>
              <a:t>e</a:t>
            </a:r>
            <a:r>
              <a:rPr lang="en-US" altLang="en-US" sz="240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 </a:t>
            </a:r>
          </a:p>
        </p:txBody>
      </p:sp>
      <p:sp>
        <p:nvSpPr>
          <p:cNvPr id="9224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9225" name="Object 2"/>
          <p:cNvGraphicFramePr>
            <a:graphicFrameLocks noChangeAspect="1"/>
          </p:cNvGraphicFramePr>
          <p:nvPr/>
        </p:nvGraphicFramePr>
        <p:xfrm>
          <a:off x="2041525" y="3517900"/>
          <a:ext cx="4714875" cy="223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30400" imgH="914400" progId="Equation.3">
                  <p:embed/>
                </p:oleObj>
              </mc:Choice>
              <mc:Fallback>
                <p:oleObj name="Equation" r:id="rId4" imgW="1930400" imgH="9144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1525" y="3517900"/>
                        <a:ext cx="4714875" cy="223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A black and white text with black text&#10;&#10;Description automatically generated">
            <a:extLst>
              <a:ext uri="{FF2B5EF4-FFF2-40B4-BE49-F238E27FC236}">
                <a16:creationId xmlns:a16="http://schemas.microsoft.com/office/drawing/2014/main" id="{62993070-5B43-6543-9413-1D1829ED34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459</Words>
  <Application>Microsoft Office PowerPoint</Application>
  <PresentationFormat>On-screen Show (4:3)</PresentationFormat>
  <Paragraphs>131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Cambria Math</vt:lpstr>
      <vt:lpstr>Symbol</vt:lpstr>
      <vt:lpstr>Times New Roman</vt:lpstr>
      <vt:lpstr>Default Design</vt:lpstr>
      <vt:lpstr>Document</vt:lpstr>
      <vt:lpstr>Equation</vt:lpstr>
      <vt:lpstr>Equation.3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Electrodiffusion</vt:lpstr>
      <vt:lpstr>Electrodiffusion</vt:lpstr>
      <vt:lpstr>Electrodiffusion</vt:lpstr>
      <vt:lpstr>Electrodiffusion - GHK</vt:lpstr>
      <vt:lpstr>Goldman-Hodgkin-Katz eqn.</vt:lpstr>
      <vt:lpstr>PowerPoint Presentation</vt:lpstr>
      <vt:lpstr>PowerPoint Presentation</vt:lpstr>
      <vt:lpstr>How thick is the charge separation layer?</vt:lpstr>
      <vt:lpstr>How thick is the charge separation layer?</vt:lpstr>
      <vt:lpstr>PowerPoint Presentation</vt:lpstr>
      <vt:lpstr>PowerPoint Presentation</vt:lpstr>
    </vt:vector>
  </TitlesOfParts>
  <Company>Creative Computing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Kam</dc:creator>
  <cp:lastModifiedBy>Lance Kam</cp:lastModifiedBy>
  <cp:revision>62</cp:revision>
  <dcterms:created xsi:type="dcterms:W3CDTF">2004-10-27T03:51:13Z</dcterms:created>
  <dcterms:modified xsi:type="dcterms:W3CDTF">2025-10-22T01:43:40Z</dcterms:modified>
</cp:coreProperties>
</file>